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9" r:id="rId3"/>
    <p:sldId id="297" r:id="rId4"/>
    <p:sldId id="262" r:id="rId5"/>
    <p:sldId id="284" r:id="rId6"/>
    <p:sldId id="300" r:id="rId7"/>
    <p:sldId id="298" r:id="rId8"/>
    <p:sldId id="303" r:id="rId9"/>
    <p:sldId id="309" r:id="rId10"/>
    <p:sldId id="310" r:id="rId11"/>
    <p:sldId id="311" r:id="rId12"/>
    <p:sldId id="313" r:id="rId13"/>
    <p:sldId id="314" r:id="rId14"/>
    <p:sldId id="315" r:id="rId15"/>
    <p:sldId id="317" r:id="rId16"/>
    <p:sldId id="258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A55"/>
    <a:srgbClr val="003F82"/>
    <a:srgbClr val="213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9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677099"/>
            <a:ext cx="7772400" cy="1659951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Интегрированная предметная неделя как инструмент повышения познавательной активности и поведенческих изменений участников образовательных отношений</a:t>
            </a: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</a:br>
            <a:r>
              <a:rPr lang="ru-RU" sz="2800" dirty="0" smtClean="0">
                <a:solidFill>
                  <a:srgbClr val="003F82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endParaRPr lang="en-US" sz="2900" dirty="0" smtClean="0">
              <a:solidFill>
                <a:srgbClr val="003F82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432649" y="4948236"/>
            <a:ext cx="6400800" cy="1410999"/>
          </a:xfrm>
        </p:spPr>
        <p:txBody>
          <a:bodyPr/>
          <a:lstStyle/>
          <a:p>
            <a:pPr algn="l" eaLnBrk="1" hangingPunct="1"/>
            <a:r>
              <a:rPr lang="ru-RU" sz="1600" dirty="0" smtClean="0">
                <a:solidFill>
                  <a:srgbClr val="1C2A55"/>
                </a:solidFill>
                <a:latin typeface="Myriad Pro"/>
                <a:ea typeface="ＭＳ Ｐゴシック"/>
                <a:cs typeface="ＭＳ Ｐゴシック"/>
              </a:rPr>
              <a:t>.</a:t>
            </a:r>
            <a:endParaRPr lang="ru-RU" sz="1600" dirty="0">
              <a:solidFill>
                <a:srgbClr val="1C2A55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 smtClean="0">
                <a:solidFill>
                  <a:schemeClr val="bg1"/>
                </a:solidFill>
              </a:rPr>
              <a:t>Санкт - Петербург, 2021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ru-RU" sz="800" dirty="0" smtClean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08" y="231354"/>
            <a:ext cx="6372156" cy="760684"/>
          </a:xfrm>
        </p:spPr>
        <p:txBody>
          <a:bodyPr/>
          <a:lstStyle/>
          <a:p>
            <a:r>
              <a:rPr lang="ru-RU" sz="1800" dirty="0" smtClean="0">
                <a:solidFill>
                  <a:srgbClr val="FFC000"/>
                </a:solidFill>
              </a:rPr>
              <a:t>Этапы проекта (планирование каждого процесса по этапам)</a:t>
            </a:r>
            <a:endParaRPr lang="ru-RU" sz="1800" dirty="0">
              <a:solidFill>
                <a:srgbClr val="FFC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8014" y="1421350"/>
            <a:ext cx="84187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990827"/>
              </p:ext>
            </p:extLst>
          </p:nvPr>
        </p:nvGraphicFramePr>
        <p:xfrm>
          <a:off x="457200" y="2036437"/>
          <a:ext cx="833995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252"/>
                <a:gridCol w="1389732"/>
                <a:gridCol w="2177783"/>
                <a:gridCol w="2826192"/>
              </a:tblGrid>
              <a:tr h="354901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711493"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 формирования ученика как субъекта образовательной деятельности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87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Составление плана реализации ученических проектов (индивидуальных, групповых     формирование ученических групп).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- декабрь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Учителя-предметники.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реализации ученических проектов.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ченические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25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08" y="231354"/>
            <a:ext cx="6372156" cy="760684"/>
          </a:xfrm>
        </p:spPr>
        <p:txBody>
          <a:bodyPr/>
          <a:lstStyle/>
          <a:p>
            <a:r>
              <a:rPr lang="ru-RU" sz="1800" dirty="0" smtClean="0">
                <a:solidFill>
                  <a:srgbClr val="FFC000"/>
                </a:solidFill>
              </a:rPr>
              <a:t>Этапы проекта (планирование каждого процесса по этапам)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8014" y="1421350"/>
            <a:ext cx="84187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276865"/>
              </p:ext>
            </p:extLst>
          </p:nvPr>
        </p:nvGraphicFramePr>
        <p:xfrm>
          <a:off x="449317" y="1768424"/>
          <a:ext cx="8339959" cy="4436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252"/>
                <a:gridCol w="1389732"/>
                <a:gridCol w="2670678"/>
                <a:gridCol w="2333297"/>
              </a:tblGrid>
              <a:tr h="359936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687844"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 совершенствования методического сопровождения.</a:t>
                      </a:r>
                      <a:endParaRPr lang="ru-RU" sz="1400" b="1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8407"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None/>
                      </a:pPr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Составление </a:t>
                      </a:r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r>
                        <a:rPr lang="ru-RU" sz="1400" baseline="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инновационной деятельности в рамках темы ОЭР.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сентября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по НМР.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инновационной деятельности.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09694"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None/>
                      </a:pPr>
                      <a:r>
                        <a:rPr lang="ru-RU" sz="1400" baseline="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400" baseline="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объединённых МО для организации и проведения предметных недель; для реализации программы инновационной деятельности.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1-20 сентября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по НМР.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проведения интегрированных предметных недель объединёнными МО учителей.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12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08" y="231354"/>
            <a:ext cx="6372156" cy="76068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2 этап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 ОРГАНИЗАЦИОННО-СОДЕРЖАТЕЛЬНЫЙ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8014" y="1421350"/>
            <a:ext cx="84187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691245"/>
              </p:ext>
            </p:extLst>
          </p:nvPr>
        </p:nvGraphicFramePr>
        <p:xfrm>
          <a:off x="268013" y="1367414"/>
          <a:ext cx="8633617" cy="4880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645"/>
                <a:gridCol w="1282803"/>
                <a:gridCol w="123666"/>
                <a:gridCol w="2641049"/>
                <a:gridCol w="2415454"/>
              </a:tblGrid>
              <a:tr h="348848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613419"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 формирования инновационного поведения педагогов.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4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интегрированных</a:t>
                      </a:r>
                      <a:r>
                        <a:rPr lang="ru-RU" sz="1400" baseline="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предметных недель</a:t>
                      </a:r>
                      <a:endParaRPr lang="ru-RU" sz="1400" dirty="0" smtClean="0">
                        <a:solidFill>
                          <a:srgbClr val="21386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апрель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МО, заместитель директора по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НМР.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познавательной активности обучающихся и проявление инновационного поведения педагогов.</a:t>
                      </a:r>
                      <a:endParaRPr lang="ru-RU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116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педагогов в инновационной деятельности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теме ОЭР школы как городской экспериментальной площадки.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по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НМР.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портфеля методических разработок, статей, сценариев интегрированных предметных недель.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046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педагогических конкурсах, конкурсах инновационных продуктов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Победы в конкурсах.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Профессиональный рост. Рост самооценки педагогов.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07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08" y="231354"/>
            <a:ext cx="6372156" cy="760684"/>
          </a:xfrm>
        </p:spPr>
        <p:txBody>
          <a:bodyPr/>
          <a:lstStyle/>
          <a:p>
            <a:r>
              <a:rPr lang="ru-RU" sz="1800" dirty="0">
                <a:solidFill>
                  <a:srgbClr val="FFC000"/>
                </a:solidFill>
              </a:rPr>
              <a:t>Этапы проекта (планирование каждого процесса по этапам)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8014" y="1421350"/>
            <a:ext cx="84187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995598"/>
              </p:ext>
            </p:extLst>
          </p:nvPr>
        </p:nvGraphicFramePr>
        <p:xfrm>
          <a:off x="457200" y="1774918"/>
          <a:ext cx="8349283" cy="388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461"/>
                <a:gridCol w="1207547"/>
                <a:gridCol w="2602522"/>
                <a:gridCol w="2273753"/>
              </a:tblGrid>
              <a:tr h="310463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620927"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этап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1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Процесс формирования ученика как субъекта образовательной деятельности.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84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ученических проектов</a:t>
                      </a:r>
                      <a:r>
                        <a:rPr lang="ru-RU" sz="1400" baseline="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(подготовка, презентация)</a:t>
                      </a:r>
                      <a:endParaRPr lang="ru-RU" sz="1400" dirty="0" smtClean="0">
                        <a:solidFill>
                          <a:srgbClr val="21386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Ноябрь-май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-предметники.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учебной мотивации.</a:t>
                      </a:r>
                    </a:p>
                  </a:txBody>
                  <a:tcPr/>
                </a:tc>
              </a:tr>
              <a:tr h="8593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школьных активностей с учётом детских инициатив.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по ВР, классные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личностных результатов обучающихся.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6160">
                <a:tc gridSpan="4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400" b="1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 совершенствования методического сопровождения.</a:t>
                      </a:r>
                      <a:endParaRPr lang="ru-RU" sz="1400" b="1" dirty="0">
                        <a:solidFill>
                          <a:srgbClr val="21386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438739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программы инновационной деятельности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по инновационной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методических рекомендаций,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4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08" y="231354"/>
            <a:ext cx="6372156" cy="760684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</a:rPr>
              <a:t/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/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3 этап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    </a:t>
            </a:r>
            <a:r>
              <a:rPr lang="ru-RU" sz="2400" b="1" dirty="0">
                <a:solidFill>
                  <a:schemeClr val="bg1"/>
                </a:solidFill>
              </a:rPr>
              <a:t>АНАЛИТИЧЕСКИЙ </a:t>
            </a:r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/>
            </a:r>
            <a:br>
              <a:rPr lang="ru-RU" sz="2400" b="1" dirty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8014" y="1421350"/>
            <a:ext cx="84187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186336"/>
              </p:ext>
            </p:extLst>
          </p:nvPr>
        </p:nvGraphicFramePr>
        <p:xfrm>
          <a:off x="0" y="1345435"/>
          <a:ext cx="9144001" cy="5407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8803"/>
                <a:gridCol w="1313018"/>
                <a:gridCol w="2829833"/>
                <a:gridCol w="2472347"/>
              </a:tblGrid>
              <a:tr h="348122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463474"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 </a:t>
                      </a:r>
                      <a:r>
                        <a:rPr lang="ru-RU" sz="1100" b="1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формирования инновационного поведения педагогов.</a:t>
                      </a:r>
                      <a:endParaRPr lang="ru-RU" sz="11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60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школьного семинара.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директора по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УВР.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общих целей, задач и ценностей  педагогического коллектива.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394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 результатов участия в педагогических конкурсах педагогическому коллективу.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ШМО.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Аттестационные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материалы.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0102">
                <a:tc gridSpan="4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400" b="1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Процесс формирования ученика как субъекта образовательной деятельности.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8993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 </a:t>
                      </a:r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лучших ученических проектов.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400" dirty="0" smtClean="0">
                        <a:solidFill>
                          <a:srgbClr val="21386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Учителя-предметники.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Достижение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предметных и личностных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результатов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обучающихся.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7485">
                <a:tc gridSpan="4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1400" b="1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 </a:t>
                      </a:r>
                      <a:r>
                        <a:rPr lang="ru-RU" sz="1400" b="1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</a:t>
                      </a:r>
                      <a:r>
                        <a:rPr lang="ru-RU" sz="1400" b="1" baseline="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методического сопровождения</a:t>
                      </a:r>
                      <a:r>
                        <a:rPr lang="ru-RU" sz="1400" b="1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dirty="0" smtClean="0">
                        <a:solidFill>
                          <a:srgbClr val="21386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05459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</a:t>
                      </a:r>
                      <a:r>
                        <a:rPr lang="ru-RU" sz="1400" baseline="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результатов реализации проекта.</a:t>
                      </a:r>
                      <a:endParaRPr lang="ru-RU" sz="1400" dirty="0">
                        <a:solidFill>
                          <a:srgbClr val="21386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400" b="1" dirty="0">
                        <a:solidFill>
                          <a:srgbClr val="21386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по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НМР.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изменений в план работы школы, в локальные нормативные акты,.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управленческих решений.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02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08" y="231354"/>
            <a:ext cx="6372156" cy="760684"/>
          </a:xfrm>
        </p:spPr>
        <p:txBody>
          <a:bodyPr/>
          <a:lstStyle/>
          <a:p>
            <a:pPr eaLnBrk="1" fontAlgn="t" hangingPunct="1"/>
            <a:r>
              <a:rPr lang="ru-RU" sz="2800" dirty="0" smtClean="0">
                <a:solidFill>
                  <a:schemeClr val="bg1"/>
                </a:solidFill>
              </a:rPr>
              <a:t>Принципы взаимодействия участников проекта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088930" y="1726324"/>
            <a:ext cx="5092263" cy="43998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 Поощрение инициативы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 Наставничество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 Командный дух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 Взаимоуважение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 Обязательность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 Высокие ожидания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 Оптимизм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8014" y="1421350"/>
            <a:ext cx="84187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2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677099"/>
            <a:ext cx="7772400" cy="1659951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Методическая тема школы</a:t>
            </a:r>
            <a:b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Совершенствование организационно-педагогических условий повышения качества образования</a:t>
            </a:r>
            <a:r>
              <a:rPr lang="ru-RU" sz="2800" dirty="0" smtClean="0">
                <a:solidFill>
                  <a:srgbClr val="003F82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</a:t>
            </a:r>
            <a:endParaRPr lang="en-US" sz="2900" dirty="0" smtClean="0">
              <a:solidFill>
                <a:srgbClr val="003F82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432649" y="4948236"/>
            <a:ext cx="6400800" cy="1410999"/>
          </a:xfrm>
        </p:spPr>
        <p:txBody>
          <a:bodyPr/>
          <a:lstStyle/>
          <a:p>
            <a:pPr algn="l" eaLnBrk="1" hangingPunct="1"/>
            <a:r>
              <a:rPr lang="ru-RU" sz="1600" dirty="0" smtClean="0">
                <a:solidFill>
                  <a:srgbClr val="1C2A55"/>
                </a:solidFill>
                <a:latin typeface="Myriad Pro"/>
                <a:ea typeface="ＭＳ Ｐゴシック"/>
                <a:cs typeface="ＭＳ Ｐゴシック"/>
              </a:rPr>
              <a:t>.</a:t>
            </a:r>
            <a:endParaRPr lang="ru-RU" sz="1600" dirty="0">
              <a:solidFill>
                <a:srgbClr val="1C2A55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 smtClean="0">
                <a:solidFill>
                  <a:schemeClr val="bg1"/>
                </a:solidFill>
              </a:rPr>
              <a:t>Санкт - Петербург, 2021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ru-RU" sz="800" dirty="0" smtClean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7771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Актуальность </a:t>
            </a:r>
            <a:r>
              <a:rPr lang="ru-RU" sz="2800" dirty="0" smtClean="0">
                <a:solidFill>
                  <a:schemeClr val="bg1"/>
                </a:solidFill>
              </a:rPr>
              <a:t>проекта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13695" y="2355631"/>
            <a:ext cx="8373105" cy="635437"/>
          </a:xfrm>
        </p:spPr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</a:rPr>
              <a:t>На основе наблюдения, анализа статистики образовательных результатов, диагностики профессиональных </a:t>
            </a:r>
            <a:r>
              <a:rPr lang="ru-RU" sz="2000" dirty="0">
                <a:solidFill>
                  <a:srgbClr val="002060"/>
                </a:solidFill>
              </a:rPr>
              <a:t>компетенций </a:t>
            </a:r>
            <a:r>
              <a:rPr lang="ru-RU" sz="2000" dirty="0" smtClean="0">
                <a:solidFill>
                  <a:srgbClr val="002060"/>
                </a:solidFill>
              </a:rPr>
              <a:t>педагогов </a:t>
            </a:r>
            <a:r>
              <a:rPr lang="ru-RU" sz="2000" dirty="0">
                <a:solidFill>
                  <a:srgbClr val="002060"/>
                </a:solidFill>
              </a:rPr>
              <a:t>б</a:t>
            </a:r>
            <a:r>
              <a:rPr lang="ru-RU" sz="2000" dirty="0" smtClean="0">
                <a:solidFill>
                  <a:srgbClr val="002060"/>
                </a:solidFill>
              </a:rPr>
              <a:t>ыли </a:t>
            </a:r>
            <a:r>
              <a:rPr lang="ru-RU" sz="2000" dirty="0">
                <a:solidFill>
                  <a:srgbClr val="002060"/>
                </a:solidFill>
              </a:rPr>
              <a:t>сделаны выводы о наличии у участников образовательных отношений:</a:t>
            </a: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3695" y="2625725"/>
            <a:ext cx="4226240" cy="350706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457200" indent="-457200">
              <a:buAutoNum type="arabicPeriod"/>
            </a:pPr>
            <a:r>
              <a:rPr lang="ru-RU" sz="2000" dirty="0" smtClean="0"/>
              <a:t>Стагнация в поведении участников образовательных отношений при наличии творческого потенциала педагогического коллектива.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Пассивная позиция учеников по отношению к образовательному процессу и образовательным результатам.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"/>
          </p:nvPr>
        </p:nvSpPr>
        <p:spPr>
          <a:xfrm>
            <a:off x="4871545" y="2625725"/>
            <a:ext cx="3815255" cy="365683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3</a:t>
            </a:r>
            <a:r>
              <a:rPr lang="ru-RU" sz="2000" dirty="0" smtClean="0"/>
              <a:t>. Отсутствие концептуального    подхода к организации и проведению предметных недель.</a:t>
            </a:r>
          </a:p>
          <a:p>
            <a:pPr marL="0" indent="0">
              <a:buNone/>
            </a:pPr>
            <a:r>
              <a:rPr lang="ru-RU" sz="2000" dirty="0"/>
              <a:t>4</a:t>
            </a:r>
            <a:r>
              <a:rPr lang="ru-RU" sz="2000" dirty="0" smtClean="0"/>
              <a:t>. Шаблонное мышление при планировании и осуществлении профессиональной деятельности.</a:t>
            </a:r>
          </a:p>
          <a:p>
            <a:pPr marL="0" indent="0">
              <a:buNone/>
            </a:pPr>
            <a:r>
              <a:rPr lang="ru-RU" sz="2000" dirty="0" smtClean="0"/>
              <a:t>5. </a:t>
            </a:r>
            <a:r>
              <a:rPr lang="ru-RU" sz="2000" dirty="0"/>
              <a:t>Низкий уровень результатов оценочных процедур; академических результатов.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658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Идея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6255" y="1265129"/>
            <a:ext cx="4111133" cy="788737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Необходимо: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83523"/>
            <a:ext cx="8473340" cy="302697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FontTx/>
              <a:buChar char="-"/>
            </a:pPr>
            <a:r>
              <a:rPr lang="ru-RU" sz="2000" dirty="0" smtClean="0"/>
              <a:t>Создать условия для формирования и проявления инновационного поведения педагогов;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 Создать условия для реализации в полной мере личностно-     деятельностного подхода в обучении;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 Создать условия для  формирования у обучающихся активной позиции по отношению к образовательным результатам.</a:t>
            </a:r>
          </a:p>
          <a:p>
            <a:pPr marL="0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9599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08" y="352276"/>
            <a:ext cx="5391509" cy="639762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Цель проекта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endParaRPr lang="ru-RU" sz="2400" dirty="0" smtClean="0"/>
          </a:p>
          <a:p>
            <a:pPr marL="0" indent="0" algn="ctr">
              <a:buNone/>
            </a:pPr>
            <a:r>
              <a:rPr lang="ru-RU" sz="2800" dirty="0" smtClean="0"/>
              <a:t>Создание условий для запуска процессов поведенческих изменений участников образовательных </a:t>
            </a:r>
            <a:r>
              <a:rPr lang="ru-RU" sz="2800" dirty="0" smtClean="0"/>
              <a:t>отношений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3015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779" y="1387804"/>
            <a:ext cx="8328409" cy="953376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Процессы проекта: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4138" y="1265129"/>
            <a:ext cx="8379372" cy="476961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Процессы, направленные на позитивные изменения: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13459" y="1842486"/>
            <a:ext cx="8717082" cy="441721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AutoNum type="arabicPeriod"/>
            </a:pPr>
            <a:r>
              <a:rPr lang="ru-RU" sz="2000" b="1" dirty="0" smtClean="0">
                <a:solidFill>
                  <a:srgbClr val="21386F"/>
                </a:solidFill>
              </a:rPr>
              <a:t>Процесс формирования инновационного поведения педагогов.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21386F"/>
                </a:solidFill>
              </a:rPr>
              <a:t>взаимодействия </a:t>
            </a:r>
            <a:r>
              <a:rPr lang="ru-RU" sz="2000" dirty="0">
                <a:solidFill>
                  <a:srgbClr val="21386F"/>
                </a:solidFill>
              </a:rPr>
              <a:t>учителей друг с </a:t>
            </a:r>
            <a:r>
              <a:rPr lang="ru-RU" sz="2000" dirty="0" smtClean="0">
                <a:solidFill>
                  <a:srgbClr val="21386F"/>
                </a:solidFill>
              </a:rPr>
              <a:t>другом (эффективная профессиональная коммуникация)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21386F"/>
                </a:solidFill>
              </a:rPr>
              <a:t>создание методических разработок (участие в педагогических конкурсах)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21386F"/>
                </a:solidFill>
              </a:rPr>
              <a:t>п</a:t>
            </a:r>
            <a:r>
              <a:rPr lang="ru-RU" sz="2000" dirty="0" smtClean="0">
                <a:solidFill>
                  <a:srgbClr val="21386F"/>
                </a:solidFill>
              </a:rPr>
              <a:t>едагогические проекты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21386F"/>
                </a:solidFill>
              </a:rPr>
              <a:t>2. </a:t>
            </a:r>
            <a:r>
              <a:rPr lang="ru-RU" sz="2000" b="1" dirty="0" smtClean="0">
                <a:solidFill>
                  <a:srgbClr val="21386F"/>
                </a:solidFill>
              </a:rPr>
              <a:t>Процесс формирования ученика как субъекта образовательной деятельности</a:t>
            </a:r>
            <a:r>
              <a:rPr lang="ru-RU" sz="2000" dirty="0" smtClean="0">
                <a:solidFill>
                  <a:srgbClr val="21386F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21386F"/>
                </a:solidFill>
              </a:rPr>
              <a:t>  ученические проекты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21386F"/>
                </a:solidFill>
              </a:rPr>
              <a:t> </a:t>
            </a:r>
            <a:r>
              <a:rPr lang="ru-RU" sz="2000" dirty="0" smtClean="0">
                <a:solidFill>
                  <a:srgbClr val="21386F"/>
                </a:solidFill>
              </a:rPr>
              <a:t> вовлеченность   обучающихся в активности школы 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21386F"/>
                </a:solidFill>
              </a:rPr>
              <a:t>3. </a:t>
            </a:r>
            <a:r>
              <a:rPr lang="ru-RU" sz="2000" b="1" dirty="0" smtClean="0">
                <a:solidFill>
                  <a:srgbClr val="21386F"/>
                </a:solidFill>
              </a:rPr>
              <a:t>Процесс совершенствования методического сопровождения.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21386F"/>
                </a:solidFill>
              </a:rPr>
              <a:t>о</a:t>
            </a:r>
            <a:r>
              <a:rPr lang="ru-RU" sz="2000" dirty="0" smtClean="0">
                <a:solidFill>
                  <a:srgbClr val="21386F"/>
                </a:solidFill>
              </a:rPr>
              <a:t>птимизация деятельности методических объединений учителей</a:t>
            </a:r>
          </a:p>
          <a:p>
            <a:pPr marL="0" indent="0">
              <a:buNone/>
            </a:pPr>
            <a:endParaRPr lang="ru-RU" sz="1600" dirty="0" smtClean="0">
              <a:solidFill>
                <a:srgbClr val="21386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800" dirty="0">
              <a:solidFill>
                <a:srgbClr val="21386F"/>
              </a:solidFill>
            </a:endParaRPr>
          </a:p>
          <a:p>
            <a:pPr marL="0" indent="0">
              <a:buNone/>
            </a:pPr>
            <a:endParaRPr lang="ru-RU" sz="1800" dirty="0" smtClean="0">
              <a:solidFill>
                <a:srgbClr val="21386F"/>
              </a:solidFill>
            </a:endParaRPr>
          </a:p>
          <a:p>
            <a:pPr marL="0" indent="0">
              <a:buNone/>
            </a:pPr>
            <a:endParaRPr lang="ru-RU" sz="1800" dirty="0" smtClean="0">
              <a:solidFill>
                <a:srgbClr val="21386F"/>
              </a:solidFill>
            </a:endParaRPr>
          </a:p>
          <a:p>
            <a:pPr marL="0" indent="0">
              <a:buNone/>
            </a:pPr>
            <a:endParaRPr lang="ru-RU" sz="1800" dirty="0">
              <a:solidFill>
                <a:srgbClr val="2138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3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08" y="231354"/>
            <a:ext cx="6372156" cy="760684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Критерии и показатели эффективности проекта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401280"/>
              </p:ext>
            </p:extLst>
          </p:nvPr>
        </p:nvGraphicFramePr>
        <p:xfrm>
          <a:off x="354724" y="1301066"/>
          <a:ext cx="8332076" cy="3874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6038"/>
                <a:gridCol w="4166038"/>
              </a:tblGrid>
              <a:tr h="365106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</a:tr>
              <a:tr h="90026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Процент педагогов, участвующих в совместных</a:t>
                      </a:r>
                      <a:r>
                        <a:rPr lang="ru-RU" sz="1600" baseline="0" dirty="0" smtClean="0"/>
                        <a:t> проектах (количество социальных связей)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низкий- 30%</a:t>
                      </a:r>
                    </a:p>
                    <a:p>
                      <a:r>
                        <a:rPr lang="ru-RU" sz="1400" dirty="0" smtClean="0"/>
                        <a:t>средний- 50%</a:t>
                      </a:r>
                    </a:p>
                    <a:p>
                      <a:r>
                        <a:rPr lang="ru-RU" sz="1400" dirty="0" smtClean="0"/>
                        <a:t>высокий- 90%</a:t>
                      </a:r>
                      <a:endParaRPr lang="ru-RU" sz="1400" dirty="0"/>
                    </a:p>
                  </a:txBody>
                  <a:tcPr/>
                </a:tc>
              </a:tr>
              <a:tr h="84024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ученических проектов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низкий- 10% (от количества обучающихся)</a:t>
                      </a:r>
                    </a:p>
                    <a:p>
                      <a:r>
                        <a:rPr lang="ru-RU" sz="1400" dirty="0" smtClean="0"/>
                        <a:t>средний- 40%</a:t>
                      </a:r>
                    </a:p>
                    <a:p>
                      <a:r>
                        <a:rPr lang="ru-RU" sz="1400" dirty="0" smtClean="0"/>
                        <a:t>высокий- 60%</a:t>
                      </a:r>
                    </a:p>
                  </a:txBody>
                  <a:tcPr/>
                </a:tc>
              </a:tr>
              <a:tr h="90105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Проявление инициатив педагогов (педагогические</a:t>
                      </a:r>
                      <a:r>
                        <a:rPr lang="ru-RU" sz="1600" baseline="0" dirty="0" smtClean="0"/>
                        <a:t> проекты)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низкий- 10% </a:t>
                      </a:r>
                    </a:p>
                    <a:p>
                      <a:r>
                        <a:rPr lang="ru-RU" sz="1400" dirty="0" smtClean="0"/>
                        <a:t>средний- 40%</a:t>
                      </a:r>
                    </a:p>
                    <a:p>
                      <a:r>
                        <a:rPr lang="ru-RU" sz="1400" dirty="0" smtClean="0"/>
                        <a:t>высокий- 60%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69758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Процент обучающихся, вовлеченных в организацию</a:t>
                      </a:r>
                      <a:r>
                        <a:rPr lang="ru-RU" sz="1600" baseline="0" dirty="0" smtClean="0"/>
                        <a:t> и проведение интегрированных предметных недель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низкий- 30%</a:t>
                      </a:r>
                    </a:p>
                    <a:p>
                      <a:r>
                        <a:rPr lang="ru-RU" sz="1400" dirty="0" smtClean="0"/>
                        <a:t>средний- 50%</a:t>
                      </a:r>
                    </a:p>
                    <a:p>
                      <a:r>
                        <a:rPr lang="ru-RU" sz="1400" dirty="0" smtClean="0"/>
                        <a:t>высокий- 90%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09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08" y="231354"/>
            <a:ext cx="6372156" cy="760684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Критерии и показатели эффективности проекта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264119"/>
              </p:ext>
            </p:extLst>
          </p:nvPr>
        </p:nvGraphicFramePr>
        <p:xfrm>
          <a:off x="338960" y="1733903"/>
          <a:ext cx="8347840" cy="2625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3920"/>
                <a:gridCol w="4173920"/>
              </a:tblGrid>
              <a:tr h="326042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</a:tr>
              <a:tr h="14808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Процент</a:t>
                      </a:r>
                      <a:r>
                        <a:rPr lang="ru-RU" sz="1600" baseline="0" dirty="0" smtClean="0"/>
                        <a:t> педагогов, участвующих в создании методических разработок (участвующих в конкурсах)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низкий- 10%</a:t>
                      </a:r>
                    </a:p>
                    <a:p>
                      <a:r>
                        <a:rPr lang="ru-RU" sz="1600" dirty="0" smtClean="0"/>
                        <a:t>средний- 30%</a:t>
                      </a:r>
                    </a:p>
                    <a:p>
                      <a:r>
                        <a:rPr lang="ru-RU" sz="1600" dirty="0" smtClean="0"/>
                        <a:t>высокий- 50%</a:t>
                      </a:r>
                      <a:endParaRPr lang="ru-RU" sz="1600" dirty="0"/>
                    </a:p>
                  </a:txBody>
                  <a:tcPr/>
                </a:tc>
              </a:tr>
              <a:tr h="77853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Уровень</a:t>
                      </a:r>
                      <a:r>
                        <a:rPr lang="ru-RU" sz="1600" baseline="0" dirty="0" smtClean="0"/>
                        <a:t> деятельности МО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Удовлетворительный</a:t>
                      </a:r>
                    </a:p>
                    <a:p>
                      <a:r>
                        <a:rPr lang="ru-RU" sz="1600" dirty="0" smtClean="0"/>
                        <a:t>Неудовлетворительный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58934"/>
              </p:ext>
            </p:extLst>
          </p:nvPr>
        </p:nvGraphicFramePr>
        <p:xfrm>
          <a:off x="8478520" y="5961063"/>
          <a:ext cx="4165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</a:tblGrid>
              <a:tr h="1897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4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08" y="231354"/>
            <a:ext cx="6372156" cy="76068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FFC000"/>
                </a:solidFill>
              </a:rPr>
              <a:t/>
            </a:r>
            <a:br>
              <a:rPr lang="ru-RU" sz="1800" dirty="0" smtClean="0">
                <a:solidFill>
                  <a:srgbClr val="FFC000"/>
                </a:solidFill>
              </a:rPr>
            </a:br>
            <a:r>
              <a:rPr lang="ru-RU" sz="1800" dirty="0" smtClean="0">
                <a:solidFill>
                  <a:srgbClr val="FFC000"/>
                </a:solidFill>
              </a:rPr>
              <a:t/>
            </a:r>
            <a:br>
              <a:rPr lang="ru-RU" sz="1800" dirty="0" smtClean="0">
                <a:solidFill>
                  <a:srgbClr val="FFC000"/>
                </a:solidFill>
              </a:rPr>
            </a:br>
            <a:r>
              <a:rPr lang="ru-RU" sz="1800" dirty="0" smtClean="0">
                <a:solidFill>
                  <a:srgbClr val="FFC000"/>
                </a:solidFill>
              </a:rPr>
              <a:t>Этапы проекта (планирование каждого процесса по этапам)</a:t>
            </a:r>
            <a:br>
              <a:rPr lang="ru-RU" sz="1800" dirty="0" smtClean="0">
                <a:solidFill>
                  <a:srgbClr val="FFC000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1 этап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ПОДГОТОВИТЕЛЬНЫЙ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>
                <a:solidFill>
                  <a:srgbClr val="FFC000"/>
                </a:solidFill>
              </a:rPr>
              <a:t/>
            </a:r>
            <a:br>
              <a:rPr lang="ru-RU" sz="1800" dirty="0" smtClean="0">
                <a:solidFill>
                  <a:srgbClr val="FFC000"/>
                </a:solidFill>
              </a:rPr>
            </a:br>
            <a:endParaRPr lang="ru-RU" sz="1800" dirty="0">
              <a:solidFill>
                <a:srgbClr val="FFC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5843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8014" y="1421350"/>
            <a:ext cx="84187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  <a:p>
            <a:endParaRPr lang="ru-RU" b="1" dirty="0" smtClean="0">
              <a:solidFill>
                <a:srgbClr val="21386F"/>
              </a:solidFill>
            </a:endParaRPr>
          </a:p>
          <a:p>
            <a:endParaRPr lang="ru-RU" b="1" dirty="0">
              <a:solidFill>
                <a:srgbClr val="21386F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769619"/>
              </p:ext>
            </p:extLst>
          </p:nvPr>
        </p:nvGraphicFramePr>
        <p:xfrm>
          <a:off x="268014" y="2025280"/>
          <a:ext cx="8427429" cy="3735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332"/>
                <a:gridCol w="1401554"/>
                <a:gridCol w="2196309"/>
                <a:gridCol w="2850234"/>
              </a:tblGrid>
              <a:tr h="34907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660632"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 формирования инновационного поведения педагогов.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68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Планирование интегрированных предметных</a:t>
                      </a:r>
                      <a:r>
                        <a:rPr lang="ru-RU" sz="1400" baseline="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недель </a:t>
                      </a:r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проектов (в контексте ОЭР школы)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1-25 сентября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МО, заместитель директора по НМР.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проведения интегрированных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предметных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недель.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523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1386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творческих групп для реализации интегрированных предметных недель (в контексте ОЭР школы).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1-25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сентября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Созданные  творческие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57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4327</TotalTime>
  <Words>870</Words>
  <Application>Microsoft Office PowerPoint</Application>
  <PresentationFormat>Экран (4:3)</PresentationFormat>
  <Paragraphs>338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Myriad Pro</vt:lpstr>
      <vt:lpstr>Times New Roman</vt:lpstr>
      <vt:lpstr>Wingdings</vt:lpstr>
      <vt:lpstr>Office Theme</vt:lpstr>
      <vt:lpstr>  Интегрированная предметная неделя как инструмент повышения познавательной активности и поведенческих изменений участников образовательных отношений  </vt:lpstr>
      <vt:lpstr>Методическая тема школы  Совершенствование организационно-педагогических условий повышения качества образования </vt:lpstr>
      <vt:lpstr>Актуальность проекта</vt:lpstr>
      <vt:lpstr>Идея</vt:lpstr>
      <vt:lpstr>Цель проекта</vt:lpstr>
      <vt:lpstr>Процессы проекта:</vt:lpstr>
      <vt:lpstr>Критерии и показатели эффективности проекта</vt:lpstr>
      <vt:lpstr>Критерии и показатели эффективности проекта</vt:lpstr>
      <vt:lpstr>  Этапы проекта (планирование каждого процесса по этапам) 1 этап  ПОДГОТОВИТЕЛЬНЫЙ  </vt:lpstr>
      <vt:lpstr>Этапы проекта (планирование каждого процесса по этапам)</vt:lpstr>
      <vt:lpstr>Этапы проекта (планирование каждого процесса по этапам)</vt:lpstr>
      <vt:lpstr> 2 этап  ОРГАНИЗАЦИОННО-СОДЕРЖАТЕЛЬНЫЙ </vt:lpstr>
      <vt:lpstr>Этапы проекта (планирование каждого процесса по этапам)</vt:lpstr>
      <vt:lpstr>  3 этап     АНАЛИТИЧЕСКИЙ   </vt:lpstr>
      <vt:lpstr>Принципы взаимодействия участников проекта</vt:lpstr>
      <vt:lpstr>Презентация PowerPoint</vt:lpstr>
    </vt:vector>
  </TitlesOfParts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Student</cp:lastModifiedBy>
  <cp:revision>245</cp:revision>
  <dcterms:created xsi:type="dcterms:W3CDTF">2010-09-30T06:45:29Z</dcterms:created>
  <dcterms:modified xsi:type="dcterms:W3CDTF">2021-11-16T09:39:10Z</dcterms:modified>
</cp:coreProperties>
</file>